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6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ype="http://schemas.openxmlformats.org/officeDocument/2006/relationships/presProps" Target="presProps.xml"/>  <Relationship Id="rId13" Type="http://schemas.openxmlformats.org/officeDocument/2006/relationships/viewProps" Target="viewProps.xml"/>  <Relationship Id="rId14" Type="http://schemas.openxmlformats.org/officeDocument/2006/relationships/theme" Target="theme/theme1.xml"/>  <Relationship Id="rId15" Type="http://schemas.openxmlformats.org/officeDocument/2006/relationships/tableStyles" Target="tableStyles.xml"/>  <Relationship Id="rId16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media/image2.svg" Type="http://schemas.openxmlformats.org/officeDocument/2006/relationships/image"/><Relationship Id="rId3" Target="../media/image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30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18" Target="../media/image47.png" Type="http://schemas.openxmlformats.org/officeDocument/2006/relationships/image"/><Relationship Id="rId19" Target="../media/image48.svg" Type="http://schemas.openxmlformats.org/officeDocument/2006/relationships/image"/><Relationship Id="rId20" Target="../slideLayouts/slideLayout1.xml" Type="http://schemas.openxmlformats.org/officeDocument/2006/relationships/slideLayout"/><Relationship Id="rId21" Target="../notesSlides/notesSlide10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4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slideLayouts/slideLayout1.xml" Type="http://schemas.openxmlformats.org/officeDocument/2006/relationships/slideLayout"/><Relationship Id="rId13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1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1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17.png" Type="http://schemas.openxmlformats.org/officeDocument/2006/relationships/image"/><Relationship Id="rId2" Target="../media/image1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9.png" Type="http://schemas.openxmlformats.org/officeDocument/2006/relationships/image"/><Relationship Id="rId2" Target="../media/image20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21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2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2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14271" cy="6856286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/>
          <a:srcRect l="0" r="0" t="28707" b="28707"/>
          <a:stretch/>
        </p:blipFill>
        <p:spPr>
          <a:xfrm>
            <a:off x="114271" y="0"/>
            <a:ext cx="12074681" cy="342814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95176" y="4541945"/>
            <a:ext cx="11693776" cy="63535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6800" dirty="0" smtClean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Stroke Classification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42789" y="5529638"/>
            <a:ext cx="11646163" cy="18427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700" spc="6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Jordana Tepper, Troy Hendrickson, Viktoria Szontagh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369" r="369" t="518" b="518"/>
          <a:stretch/>
        </p:blipFill>
        <p:spPr>
          <a:xfrm>
            <a:off x="0" y="0"/>
            <a:ext cx="12188952" cy="685393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132942" y="0"/>
            <a:ext cx="9062111" cy="1104624"/>
          </a:xfrm>
          <a:prstGeom prst="rect">
            <a:avLst/>
          </a:prstGeom>
          <a:solidFill>
            <a:srgbClr val="004f98"/>
          </a:solidFill>
        </p:spPr>
      </p:sp>
      <p:sp>
        <p:nvSpPr>
          <p:cNvPr id="4" name="Object 3"/>
          <p:cNvSpPr/>
          <p:nvPr/>
        </p:nvSpPr>
        <p:spPr>
          <a:xfrm>
            <a:off x="3399575" y="209498"/>
            <a:ext cx="9378555" cy="68562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5400"/>
              </a:lnSpc>
              <a:buNone/>
            </a:pPr>
            <a:r>
              <a:rPr lang="en-US" sz="4500" spc="0" kern="0" dirty="0" smtClean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Contact Us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9051" y="3243814"/>
            <a:ext cx="304724" cy="30472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4244" y="3650178"/>
            <a:ext cx="295201" cy="295201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4348" y="2798719"/>
            <a:ext cx="276156" cy="276156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980455" y="2821820"/>
            <a:ext cx="3606864" cy="115402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380"/>
              </a:lnSpc>
              <a:buNone/>
            </a:pPr>
            <a:r>
              <a:rPr lang="en-US" sz="17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troyhendrickson@gmail.com</a:t>
            </a:r>
          </a:p>
          <a:p>
            <a:pPr algn="l">
              <a:lnSpc>
                <a:spcPts val="2380"/>
              </a:lnSpc>
              <a:buNone/>
            </a:pPr>
            <a:r>
              <a:rPr lang="en-US" sz="17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gitHub.com/tkhendrix22</a:t>
            </a:r>
          </a:p>
          <a:p>
            <a:pPr algn="l">
              <a:lnSpc>
                <a:spcPts val="2380"/>
              </a:lnSpc>
              <a:buNone/>
            </a:pPr>
            <a:r>
              <a:rPr lang="en-US" sz="17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linkedin.com/in/troy-hendrickson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333035" y="2824498"/>
            <a:ext cx="3606864" cy="1207290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380"/>
              </a:lnSpc>
              <a:buNone/>
            </a:pPr>
            <a:r>
              <a:rPr lang="en-US" sz="17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jtepper724@gmail.com</a:t>
            </a:r>
          </a:p>
          <a:p>
            <a:pPr algn="l">
              <a:lnSpc>
                <a:spcPts val="2380"/>
              </a:lnSpc>
              <a:buNone/>
            </a:pPr>
            <a:r>
              <a:rPr lang="en-US" sz="17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gitHub.com/jordanete</a:t>
            </a:r>
          </a:p>
          <a:p>
            <a:pPr algn="l">
              <a:lnSpc>
                <a:spcPts val="2380"/>
              </a:lnSpc>
              <a:buNone/>
            </a:pPr>
            <a:r>
              <a:rPr lang="en-US" sz="17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linkedin.com/in/jordana--tepper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4190" y="2802471"/>
            <a:ext cx="276156" cy="27615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1484" y="3271063"/>
            <a:ext cx="276156" cy="27615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63116" y="3703073"/>
            <a:ext cx="314246" cy="314246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47352" y="5133613"/>
            <a:ext cx="295201" cy="295201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56365" y="5547712"/>
            <a:ext cx="276156" cy="276156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39994" y="5921248"/>
            <a:ext cx="314246" cy="314246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6375245" y="5081954"/>
            <a:ext cx="3606864" cy="120728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380"/>
              </a:lnSpc>
              <a:buNone/>
            </a:pPr>
            <a:r>
              <a:rPr lang="en-US" sz="17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vikkiszontagh@gmail.com</a:t>
            </a:r>
          </a:p>
          <a:p>
            <a:pPr algn="l">
              <a:lnSpc>
                <a:spcPts val="2380"/>
              </a:lnSpc>
              <a:buNone/>
            </a:pPr>
            <a:r>
              <a:rPr lang="en-US" sz="17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gitHub.com/vszontagh</a:t>
            </a:r>
          </a:p>
          <a:p>
            <a:pPr algn="l">
              <a:lnSpc>
                <a:spcPts val="2380"/>
              </a:lnSpc>
              <a:buNone/>
            </a:pPr>
            <a:r>
              <a:rPr lang="en-US" sz="17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linkedin.com/in/viktoriaszontagh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6075133" y="4612816"/>
            <a:ext cx="3955916" cy="34281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800"/>
              </a:lnSpc>
              <a:buNone/>
            </a:pPr>
            <a:r>
              <a:rPr lang="en-US" b="1" sz="2000" spc="0" kern="0" dirty="0" smtClean="0">
                <a:solidFill>
                  <a:srgbClr val="004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VIKTORIA SZONTAGH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7962100" y="2221448"/>
            <a:ext cx="3955915" cy="34281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800"/>
              </a:lnSpc>
              <a:buNone/>
            </a:pPr>
            <a:r>
              <a:rPr lang="en-US" b="1" sz="2000" spc="0" kern="0" dirty="0" smtClean="0">
                <a:solidFill>
                  <a:srgbClr val="004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JORDANA TEPPER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3494801" y="2221448"/>
            <a:ext cx="3955916" cy="34281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800"/>
              </a:lnSpc>
              <a:buNone/>
            </a:pPr>
            <a:r>
              <a:rPr lang="en-US" b="1" sz="2000" spc="0" kern="0" dirty="0" smtClean="0">
                <a:solidFill>
                  <a:srgbClr val="004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TROY HENDRICKSON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141152" y="0"/>
            <a:ext cx="8047707" cy="1289366"/>
          </a:xfrm>
          <a:prstGeom prst="rect">
            <a:avLst/>
          </a:prstGeom>
          <a:solidFill>
            <a:srgbClr val="004f98"/>
          </a:solidFill>
        </p:spPr>
      </p:sp>
      <p:sp>
        <p:nvSpPr>
          <p:cNvPr id="3" name="Object 2"/>
          <p:cNvSpPr/>
          <p:nvPr/>
        </p:nvSpPr>
        <p:spPr>
          <a:xfrm>
            <a:off x="4617370" y="447563"/>
            <a:ext cx="7476356" cy="36567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Agenda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17830" r="10677" t="1422" b="0"/>
          <a:stretch/>
        </p:blipFill>
        <p:spPr>
          <a:xfrm>
            <a:off x="0" y="0"/>
            <a:ext cx="4150761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963579" y="2328280"/>
            <a:ext cx="1237940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4f98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0425" y="2523792"/>
            <a:ext cx="28568" cy="142839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7011067" y="2495261"/>
            <a:ext cx="3831676" cy="17073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600" spc="20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UNDERSTANDING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963579" y="3090090"/>
            <a:ext cx="1237940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4f98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0425" y="3285601"/>
            <a:ext cx="28568" cy="142839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011067" y="3257070"/>
            <a:ext cx="3831676" cy="17073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600" spc="20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963579" y="3851899"/>
            <a:ext cx="1237940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4f98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0425" y="4047411"/>
            <a:ext cx="28568" cy="142839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7011067" y="4018880"/>
            <a:ext cx="3831676" cy="17073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600" spc="20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MODEL AND RESULTS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5963579" y="4613709"/>
            <a:ext cx="1237940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4f98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dirty="0"/>
          </a:p>
        </p:txBody>
      </p:sp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20425" y="4809220"/>
            <a:ext cx="28568" cy="142839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7011067" y="4780689"/>
            <a:ext cx="3831676" cy="17073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600" spc="20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5963579" y="5375518"/>
            <a:ext cx="1237940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4f98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</a:t>
            </a:r>
            <a:endParaRPr lang="en-US" dirty="0"/>
          </a:p>
        </p:txBody>
      </p:sp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20425" y="5571030"/>
            <a:ext cx="28568" cy="142839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7011067" y="5542499"/>
            <a:ext cx="3831676" cy="17073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600" spc="20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LIMITATIONS AND NEXT STEPS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89366"/>
          </a:xfrm>
          <a:prstGeom prst="rect">
            <a:avLst/>
          </a:prstGeom>
          <a:solidFill>
            <a:srgbClr val="004f98"/>
          </a:solidFill>
        </p:spPr>
      </p:sp>
      <p:sp>
        <p:nvSpPr>
          <p:cNvPr id="3" name="Object 2"/>
          <p:cNvSpPr/>
          <p:nvPr/>
        </p:nvSpPr>
        <p:spPr>
          <a:xfrm>
            <a:off x="476131" y="447563"/>
            <a:ext cx="11617595" cy="36567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Business Understanding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698622" y="1860723"/>
            <a:ext cx="4014199" cy="4519431"/>
          </a:xfrm>
          <a:prstGeom prst="rect">
            <a:avLst/>
          </a:prstGeom>
          <a:solidFill>
            <a:srgbClr val="edf1eb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26081" r="26081" t="628" b="628"/>
          <a:stretch/>
        </p:blipFill>
        <p:spPr>
          <a:xfrm>
            <a:off x="7698622" y="1860723"/>
            <a:ext cx="4014199" cy="4519431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571357" y="1889786"/>
            <a:ext cx="113317" cy="113319"/>
          </a:xfrm>
          <a:prstGeom prst="ellipse">
            <a:avLst/>
          </a:prstGeom>
          <a:solidFill>
            <a:srgbClr val="004f98"/>
          </a:solidFill>
        </p:spPr>
      </p:sp>
      <p:sp>
        <p:nvSpPr>
          <p:cNvPr id="7" name="Object 6"/>
          <p:cNvSpPr/>
          <p:nvPr/>
        </p:nvSpPr>
        <p:spPr>
          <a:xfrm>
            <a:off x="834181" y="1846927"/>
            <a:ext cx="6775880" cy="17073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700" spc="21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STAKEHOLDERS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834181" y="2160504"/>
            <a:ext cx="6775880" cy="13413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Mount Sinai Hospital in New York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571357" y="2713641"/>
            <a:ext cx="113317" cy="113319"/>
          </a:xfrm>
          <a:prstGeom prst="ellipse">
            <a:avLst/>
          </a:prstGeom>
          <a:solidFill>
            <a:srgbClr val="004f98"/>
          </a:solidFill>
        </p:spPr>
      </p:sp>
      <p:sp>
        <p:nvSpPr>
          <p:cNvPr id="10" name="Object 9"/>
          <p:cNvSpPr/>
          <p:nvPr/>
        </p:nvSpPr>
        <p:spPr>
          <a:xfrm>
            <a:off x="834181" y="2670782"/>
            <a:ext cx="6775880" cy="17073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700" spc="21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PROBLEM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34181" y="2984359"/>
            <a:ext cx="6775880" cy="96990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According to the World Health Organization (WHO) stroke is the 2nd leading cause</a:t>
            </a:r>
            <a:b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 death globally, responsible for approximately 11% of total deaths. Additionally,</a:t>
            </a:r>
            <a:b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the US, someone has a stroke every 40 seconds.</a:t>
            </a:r>
          </a:p>
          <a:p>
            <a:pPr algn="l">
              <a:spcAft>
                <a:spcPts val="600"/>
              </a:spcAft>
              <a:buNone/>
            </a:pPr>
            <a: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</a:t>
            </a:r>
            <a: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top of that, strokes are a known complication of surgery.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571357" y="4373404"/>
            <a:ext cx="113317" cy="113319"/>
          </a:xfrm>
          <a:prstGeom prst="ellipse">
            <a:avLst/>
          </a:prstGeom>
          <a:solidFill>
            <a:srgbClr val="004f98"/>
          </a:solidFill>
        </p:spPr>
      </p:sp>
      <p:sp>
        <p:nvSpPr>
          <p:cNvPr id="13" name="Object 12"/>
          <p:cNvSpPr/>
          <p:nvPr/>
        </p:nvSpPr>
        <p:spPr>
          <a:xfrm>
            <a:off x="834181" y="4330411"/>
            <a:ext cx="6775880" cy="17073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700" spc="21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34181" y="4643988"/>
            <a:ext cx="6775880" cy="640530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model that acts as a preliminary assessment to determine whether a</a:t>
            </a:r>
            <a:b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 is likely to have a stroke or not during surgery using available data. The</a:t>
            </a:r>
            <a:b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results will determine if further screening is needed.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571357" y="5703595"/>
            <a:ext cx="113317" cy="113319"/>
          </a:xfrm>
          <a:prstGeom prst="ellipse">
            <a:avLst/>
          </a:prstGeom>
          <a:solidFill>
            <a:srgbClr val="004f98"/>
          </a:solidFill>
        </p:spPr>
      </p:sp>
      <p:sp>
        <p:nvSpPr>
          <p:cNvPr id="16" name="Object 15"/>
          <p:cNvSpPr/>
          <p:nvPr/>
        </p:nvSpPr>
        <p:spPr>
          <a:xfrm>
            <a:off x="834181" y="5660661"/>
            <a:ext cx="6775880" cy="17073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700" spc="211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GOAL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834181" y="5974238"/>
            <a:ext cx="6775880" cy="38733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 the model that arbitrates the best results to identify patients in need of</a:t>
            </a:r>
            <a:b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400" spc="4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 screening before surgery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89366"/>
          </a:xfrm>
          <a:prstGeom prst="rect">
            <a:avLst/>
          </a:prstGeom>
          <a:solidFill>
            <a:srgbClr val="004f98"/>
          </a:solidFill>
        </p:spPr>
      </p:sp>
      <p:sp>
        <p:nvSpPr>
          <p:cNvPr id="3" name="Object 2"/>
          <p:cNvSpPr/>
          <p:nvPr/>
        </p:nvSpPr>
        <p:spPr>
          <a:xfrm>
            <a:off x="476131" y="447563"/>
            <a:ext cx="11617595" cy="36567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The Data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856911"/>
            <a:ext cx="3936016" cy="4904149"/>
          </a:xfrm>
          <a:prstGeom prst="rect">
            <a:avLst/>
          </a:prstGeom>
          <a:solidFill>
            <a:srgbClr val="004f98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43115" r="11471" t="-283" b="-283"/>
          <a:stretch/>
        </p:blipFill>
        <p:spPr>
          <a:xfrm>
            <a:off x="95226" y="1856911"/>
            <a:ext cx="3936016" cy="4904149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126468" y="1856911"/>
            <a:ext cx="3936016" cy="4904149"/>
          </a:xfrm>
          <a:prstGeom prst="rect">
            <a:avLst/>
          </a:prstGeom>
          <a:solidFill>
            <a:srgbClr val="2896bb"/>
          </a:solidFill>
        </p:spPr>
      </p:sp>
      <p:sp>
        <p:nvSpPr>
          <p:cNvPr id="7" name="Object 6"/>
          <p:cNvSpPr/>
          <p:nvPr/>
        </p:nvSpPr>
        <p:spPr>
          <a:xfrm>
            <a:off x="4694504" y="2474207"/>
            <a:ext cx="133318" cy="133316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8" name="Object 7"/>
          <p:cNvSpPr/>
          <p:nvPr/>
        </p:nvSpPr>
        <p:spPr>
          <a:xfrm>
            <a:off x="5018359" y="2427784"/>
            <a:ext cx="1732043" cy="19781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900" spc="24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5018359" y="2787486"/>
            <a:ext cx="2856908" cy="105760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BMI, Smoking Status,</a:t>
            </a:r>
            <a:b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Glucose level, Age, Gender,</a:t>
            </a:r>
            <a:b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 Married,  Residence</a:t>
            </a:r>
            <a:b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Type, Workin Status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694504" y="4339003"/>
            <a:ext cx="133318" cy="133317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Object 10"/>
          <p:cNvSpPr/>
          <p:nvPr/>
        </p:nvSpPr>
        <p:spPr>
          <a:xfrm>
            <a:off x="5018359" y="4292655"/>
            <a:ext cx="2318511" cy="19781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900" spc="24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DATA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5018359" y="4652357"/>
            <a:ext cx="2460838" cy="16396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BMI (Body Mass Index)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694504" y="5310310"/>
            <a:ext cx="133318" cy="133317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4" name="Object 13"/>
          <p:cNvSpPr/>
          <p:nvPr/>
        </p:nvSpPr>
        <p:spPr>
          <a:xfrm>
            <a:off x="5018359" y="5263888"/>
            <a:ext cx="1932073" cy="19781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900" spc="24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IMBALANCE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5018359" y="5623590"/>
            <a:ext cx="1789267" cy="53802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95% - No stroke</a:t>
            </a:r>
          </a:p>
          <a:p>
            <a:pPr algn="l">
              <a:spcAft>
                <a:spcPts val="600"/>
              </a:spcAft>
              <a:buNone/>
            </a:pP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 - Stroke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8157710" y="1856911"/>
            <a:ext cx="3936016" cy="4904149"/>
          </a:xfrm>
          <a:prstGeom prst="rect">
            <a:avLst/>
          </a:prstGeom>
          <a:solidFill>
            <a:srgbClr val="9ad2cb"/>
          </a:solidFill>
        </p:spPr>
      </p:sp>
      <p:sp>
        <p:nvSpPr>
          <p:cNvPr id="17" name="Object 16"/>
          <p:cNvSpPr/>
          <p:nvPr/>
        </p:nvSpPr>
        <p:spPr>
          <a:xfrm>
            <a:off x="9158251" y="3056249"/>
            <a:ext cx="1934933" cy="53422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5600" dirty="0" smtClean="0">
                <a:solidFill>
                  <a:srgbClr val="181818">
                    <a:alpha val="80000"/>
                  </a:srgbClr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5k+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9530315" y="3847584"/>
            <a:ext cx="1190805" cy="1233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1100" spc="134" kern="0" dirty="0" smtClean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ROWS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9649587" y="4304224"/>
            <a:ext cx="952262" cy="0"/>
          </a:xfrm>
          <a:prstGeom prst="line">
            <a:avLst/>
          </a:prstGeom>
          <a:noFill/>
          <a:ln w="12700">
            <a:solidFill>
              <a:srgbClr val="000000">
                <a:alpha val="30000"/>
              </a:srgbClr>
            </a:solidFill>
            <a:prstDash val="solid"/>
            <a:miter lim="800000"/>
          </a:ln>
        </p:spPr>
      </p:sp>
      <p:sp>
        <p:nvSpPr>
          <p:cNvPr id="20" name="Object 19"/>
          <p:cNvSpPr/>
          <p:nvPr/>
        </p:nvSpPr>
        <p:spPr>
          <a:xfrm>
            <a:off x="9489892" y="4618470"/>
            <a:ext cx="1271651" cy="53422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5600" dirty="0" smtClean="0">
                <a:solidFill>
                  <a:srgbClr val="181818">
                    <a:alpha val="80000"/>
                  </a:srgbClr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11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9382111" y="5409805"/>
            <a:ext cx="1487214" cy="1233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b="1" sz="1100" spc="134" kern="0" dirty="0" smtClean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COLUMNS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8563511" y="2032484"/>
            <a:ext cx="133318" cy="133316"/>
          </a:xfrm>
          <a:prstGeom prst="ellipse">
            <a:avLst/>
          </a:prstGeom>
          <a:solidFill>
            <a:srgbClr val="004f98"/>
          </a:solidFill>
        </p:spPr>
      </p:sp>
      <p:sp>
        <p:nvSpPr>
          <p:cNvPr id="23" name="Object 22"/>
          <p:cNvSpPr/>
          <p:nvPr/>
        </p:nvSpPr>
        <p:spPr>
          <a:xfrm>
            <a:off x="8792075" y="2013123"/>
            <a:ext cx="3135344" cy="36232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300" spc="163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KAGGLE 'STROKE PREDICTION</a:t>
            </a:r>
            <a:br>
              <a:rPr lang="en-US" b="1" sz="1300" spc="163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b="1" sz="1300" spc="163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SET'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89366"/>
          </a:xfrm>
          <a:prstGeom prst="rect">
            <a:avLst/>
          </a:prstGeom>
          <a:solidFill>
            <a:srgbClr val="004f98"/>
          </a:solidFill>
        </p:spPr>
      </p:sp>
      <p:sp>
        <p:nvSpPr>
          <p:cNvPr id="3" name="Object 2"/>
          <p:cNvSpPr/>
          <p:nvPr/>
        </p:nvSpPr>
        <p:spPr>
          <a:xfrm>
            <a:off x="476131" y="447563"/>
            <a:ext cx="11617595" cy="36567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Data Processing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856911"/>
            <a:ext cx="5951637" cy="4904149"/>
          </a:xfrm>
          <a:prstGeom prst="rect">
            <a:avLst/>
          </a:prstGeom>
          <a:solidFill>
            <a:srgbClr val="edf1eb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640" r="640" t="-27188" b="-27188"/>
          <a:stretch/>
        </p:blipFill>
        <p:spPr>
          <a:xfrm>
            <a:off x="95226" y="1856911"/>
            <a:ext cx="5951637" cy="4904149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142089" y="1856911"/>
            <a:ext cx="5951637" cy="4904149"/>
          </a:xfrm>
          <a:prstGeom prst="rect">
            <a:avLst/>
          </a:prstGeom>
          <a:solidFill>
            <a:srgbClr val="edf1eb"/>
          </a:solidFill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2"/>
          <a:srcRect l="-1202" r="-1202" t="-30068" b="-30068"/>
          <a:stretch/>
        </p:blipFill>
        <p:spPr>
          <a:xfrm>
            <a:off x="6142089" y="1856911"/>
            <a:ext cx="5951637" cy="4904149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621988"/>
          </a:xfrm>
          <a:prstGeom prst="rect">
            <a:avLst/>
          </a:prstGeom>
          <a:solidFill>
            <a:srgbClr val="004f98"/>
          </a:solidFill>
        </p:spPr>
      </p:sp>
      <p:sp>
        <p:nvSpPr>
          <p:cNvPr id="3" name="Object 2"/>
          <p:cNvSpPr/>
          <p:nvPr/>
        </p:nvSpPr>
        <p:spPr>
          <a:xfrm>
            <a:off x="476131" y="447563"/>
            <a:ext cx="11617595" cy="36567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Best Model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070346"/>
            <a:ext cx="11617595" cy="17073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6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 - Optimal Threshold (0.446)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" y="1999750"/>
            <a:ext cx="5951637" cy="4761309"/>
          </a:xfrm>
          <a:prstGeom prst="rect">
            <a:avLst/>
          </a:prstGeom>
          <a:solidFill>
            <a:srgbClr val="edf1eb"/>
          </a:solidFill>
        </p:spPr>
      </p:sp>
      <p:sp>
        <p:nvSpPr>
          <p:cNvPr id="6" name="Object 5"/>
          <p:cNvSpPr/>
          <p:nvPr/>
        </p:nvSpPr>
        <p:spPr>
          <a:xfrm>
            <a:off x="95226" y="1999750"/>
            <a:ext cx="5951637" cy="4761309"/>
          </a:xfrm>
          <a:prstGeom prst="rect">
            <a:avLst/>
          </a:prstGeom>
          <a:solidFill>
            <a:srgbClr val="fefefe"/>
          </a:solidFill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/>
          <a:srcRect l="1126" r="1126" t="-751" b="-751"/>
          <a:stretch/>
        </p:blipFill>
        <p:spPr>
          <a:xfrm>
            <a:off x="95226" y="1999750"/>
            <a:ext cx="5951637" cy="4761309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142089" y="1999750"/>
            <a:ext cx="5951637" cy="4761309"/>
          </a:xfrm>
          <a:prstGeom prst="rect">
            <a:avLst/>
          </a:prstGeom>
          <a:solidFill>
            <a:srgbClr val="edf1eb"/>
          </a:solidFill>
        </p:spPr>
      </p:sp>
      <p:sp>
        <p:nvSpPr>
          <p:cNvPr id="9" name="Object 8"/>
          <p:cNvSpPr/>
          <p:nvPr/>
        </p:nvSpPr>
        <p:spPr>
          <a:xfrm>
            <a:off x="6142089" y="1999750"/>
            <a:ext cx="5951637" cy="4761309"/>
          </a:xfrm>
          <a:prstGeom prst="rect">
            <a:avLst/>
          </a:prstGeom>
          <a:solidFill>
            <a:srgbClr val="fefefe"/>
          </a:solidFill>
        </p:spPr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2"/>
          <a:srcRect l="8744" r="11882" t="-4591" b="-4591"/>
          <a:stretch/>
        </p:blipFill>
        <p:spPr>
          <a:xfrm>
            <a:off x="6142089" y="1999750"/>
            <a:ext cx="5951637" cy="4761309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4f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3731337" cy="6865808"/>
          </a:xfrm>
          <a:prstGeom prst="rect">
            <a:avLst/>
          </a:prstGeom>
          <a:solidFill>
            <a:srgbClr val="edf1eb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48650" r="15906" t="2174" b="0"/>
          <a:stretch/>
        </p:blipFill>
        <p:spPr>
          <a:xfrm>
            <a:off x="0" y="0"/>
            <a:ext cx="3731337" cy="686580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3065" y="1767487"/>
            <a:ext cx="476131" cy="39042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864529" y="1844821"/>
            <a:ext cx="7133971" cy="19781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900" spc="24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MODEL: LOGISTIC REGRESSION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64529" y="2204523"/>
            <a:ext cx="7133971" cy="16396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Included optimal threshold for best results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3065" y="2738795"/>
            <a:ext cx="476131" cy="380905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4864529" y="2816054"/>
            <a:ext cx="7133971" cy="19781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900" spc="24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 SCORE: 92%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864529" y="3175756"/>
            <a:ext cx="7133971" cy="53802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main metric used to determine the accuracy of our model</a:t>
            </a:r>
          </a:p>
          <a:p>
            <a:pPr algn="l">
              <a:spcAft>
                <a:spcPts val="600"/>
              </a:spcAft>
              <a:buNone/>
            </a:pP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</a:t>
            </a: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false negative is more costly than a false positive.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3065" y="4084013"/>
            <a:ext cx="476131" cy="380905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4864529" y="4161347"/>
            <a:ext cx="7133971" cy="19781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1900" spc="24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BETTER THAN BAYES?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864529" y="4521049"/>
            <a:ext cx="7133971" cy="46184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Had best recall was our Gaussian Naive Bayes model with a recall score of</a:t>
            </a:r>
            <a:b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spc="5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94% but a false positive rate of 0.60.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93809" y="0"/>
            <a:ext cx="7895016" cy="1289366"/>
          </a:xfrm>
          <a:prstGeom prst="rect">
            <a:avLst/>
          </a:prstGeom>
          <a:solidFill>
            <a:srgbClr val="004f98"/>
          </a:solidFill>
        </p:spPr>
      </p:sp>
      <p:sp>
        <p:nvSpPr>
          <p:cNvPr id="3" name="Object 2"/>
          <p:cNvSpPr/>
          <p:nvPr/>
        </p:nvSpPr>
        <p:spPr>
          <a:xfrm>
            <a:off x="4770066" y="447563"/>
            <a:ext cx="7323660" cy="36567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Recommendations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44311" r="16542" t="2757" b="3254"/>
          <a:stretch/>
        </p:blipFill>
        <p:spPr>
          <a:xfrm>
            <a:off x="0" y="0"/>
            <a:ext cx="4303457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70066" y="1997072"/>
            <a:ext cx="6942755" cy="1886074"/>
          </a:xfrm>
          <a:prstGeom prst="rect">
            <a:avLst/>
          </a:prstGeom>
          <a:solidFill>
            <a:srgbClr val="004f98">
              <a:alpha val="30000"/>
            </a:srgbClr>
          </a:solidFill>
        </p:spPr>
      </p:sp>
      <p:sp>
        <p:nvSpPr>
          <p:cNvPr id="6" name="Object 5"/>
          <p:cNvSpPr/>
          <p:nvPr/>
        </p:nvSpPr>
        <p:spPr>
          <a:xfrm>
            <a:off x="5055744" y="2254182"/>
            <a:ext cx="6752303" cy="27905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800" spc="355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TYPE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055744" y="2790350"/>
            <a:ext cx="6752303" cy="80711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700" spc="6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our project, we propose that logistic regression</a:t>
            </a:r>
            <a:br>
              <a:rPr lang="en-US" sz="1700" spc="6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00" spc="6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 the best classification of stroke risk and most effectively</a:t>
            </a:r>
            <a:br>
              <a:rPr lang="en-US" sz="1700" spc="6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00" spc="6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minimizes both the false negatives and false positives.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770066" y="4353920"/>
            <a:ext cx="6942755" cy="1886074"/>
          </a:xfrm>
          <a:prstGeom prst="rect">
            <a:avLst/>
          </a:prstGeom>
          <a:solidFill>
            <a:srgbClr val="004f98">
              <a:alpha val="30000"/>
            </a:srgbClr>
          </a:solidFill>
        </p:spPr>
      </p:sp>
      <p:sp>
        <p:nvSpPr>
          <p:cNvPr id="9" name="Object 8"/>
          <p:cNvSpPr/>
          <p:nvPr/>
        </p:nvSpPr>
        <p:spPr>
          <a:xfrm>
            <a:off x="5055744" y="4611031"/>
            <a:ext cx="6752303" cy="27905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b="1" sz="2800" spc="355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SCREENING COSTS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5055744" y="5147199"/>
            <a:ext cx="6752303" cy="80711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1700" spc="6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decreasing the false positives, it gives less room to the</a:t>
            </a:r>
            <a:br>
              <a:rPr lang="en-US" sz="1700" spc="6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00" spc="6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insurance company to reject claims - benefiting both the</a:t>
            </a:r>
            <a:br>
              <a:rPr lang="en-US" sz="1700" spc="6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00" spc="67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patients and the hospital.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27625" r="27625" t="-24232" b="-24232"/>
          <a:stretch/>
        </p:blipFill>
        <p:spPr>
          <a:xfrm>
            <a:off x="6342064" y="-180930"/>
            <a:ext cx="6136472" cy="920364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47563" y="4075681"/>
            <a:ext cx="5437416" cy="2311799"/>
          </a:xfrm>
          <a:prstGeom prst="rect">
            <a:avLst/>
          </a:prstGeom>
          <a:solidFill>
            <a:srgbClr val="012247"/>
          </a:solidFill>
        </p:spPr>
      </p:sp>
      <p:sp>
        <p:nvSpPr>
          <p:cNvPr id="4" name="Object 3"/>
          <p:cNvSpPr/>
          <p:nvPr/>
        </p:nvSpPr>
        <p:spPr>
          <a:xfrm>
            <a:off x="628493" y="4214801"/>
            <a:ext cx="5602962" cy="196165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380"/>
              </a:lnSpc>
              <a:buNone/>
            </a:pPr>
            <a:r>
              <a:rPr lang="en-US" b="1" sz="17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Steps</a:t>
            </a:r>
          </a:p>
          <a:p>
            <a:pPr algn="l" marL="242900" indent="-242900">
              <a:lnSpc>
                <a:spcPts val="2100"/>
              </a:lnSpc>
              <a:buSzPct val="100000"/>
              <a:buChar char="•"/>
            </a:pPr>
            <a:r>
              <a:rPr lang="en-US" sz="15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Cholesterol</a:t>
            </a:r>
          </a:p>
          <a:p>
            <a:pPr algn="l" marL="242900" indent="-242900">
              <a:lnSpc>
                <a:spcPts val="2100"/>
              </a:lnSpc>
              <a:buSzPct val="100000"/>
              <a:buChar char="•"/>
            </a:pPr>
            <a:r>
              <a:rPr lang="en-US" sz="15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Family history of stroke</a:t>
            </a:r>
          </a:p>
          <a:p>
            <a:pPr algn="l" marL="242900" indent="-242900">
              <a:lnSpc>
                <a:spcPts val="2100"/>
              </a:lnSpc>
              <a:buSzPct val="100000"/>
              <a:buChar char="•"/>
            </a:pPr>
            <a:r>
              <a:rPr lang="en-US" sz="15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Number of strokes</a:t>
            </a:r>
          </a:p>
          <a:p>
            <a:pPr algn="l" marL="242900" indent="-242900">
              <a:lnSpc>
                <a:spcPts val="2100"/>
              </a:lnSpc>
              <a:buSzPct val="100000"/>
              <a:buChar char="•"/>
            </a:pPr>
            <a:r>
              <a:rPr lang="en-US" sz="15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Race (i.e., the likelihood of stroke among different races)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28518" y="1818820"/>
            <a:ext cx="5437415" cy="1975577"/>
          </a:xfrm>
          <a:prstGeom prst="rect">
            <a:avLst/>
          </a:prstGeom>
          <a:solidFill>
            <a:srgbClr val="012247"/>
          </a:solidFill>
        </p:spPr>
      </p:sp>
      <p:sp>
        <p:nvSpPr>
          <p:cNvPr id="6" name="Object 5"/>
          <p:cNvSpPr/>
          <p:nvPr/>
        </p:nvSpPr>
        <p:spPr>
          <a:xfrm>
            <a:off x="618970" y="1965379"/>
            <a:ext cx="5583917" cy="167970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380"/>
              </a:lnSpc>
              <a:buNone/>
            </a:pPr>
            <a:r>
              <a:rPr lang="en-US" b="1" sz="17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Limitations</a:t>
            </a:r>
          </a:p>
          <a:p>
            <a:pPr algn="l" marL="242900" indent="-242900">
              <a:lnSpc>
                <a:spcPts val="2240"/>
              </a:lnSpc>
              <a:buSzPct val="100000"/>
              <a:buChar char="•"/>
            </a:pPr>
            <a:r>
              <a:rPr lang="en-US" sz="16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Medication is not taken into account</a:t>
            </a:r>
          </a:p>
          <a:p>
            <a:pPr algn="l" marL="242900" indent="-242900">
              <a:lnSpc>
                <a:spcPts val="2240"/>
              </a:lnSpc>
              <a:buSzPct val="100000"/>
              <a:buChar char="•"/>
            </a:pPr>
            <a:r>
              <a:rPr lang="en-US" sz="16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Data</a:t>
            </a:r>
          </a:p>
          <a:p>
            <a:pPr algn="l" marL="242900" indent="-242900">
              <a:lnSpc>
                <a:spcPts val="2240"/>
              </a:lnSpc>
              <a:buSzPct val="100000"/>
              <a:buChar char="•"/>
            </a:pPr>
            <a:r>
              <a:rPr lang="en-US" sz="1600" spc="0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Unknown origin of the dataset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523" y="0"/>
            <a:ext cx="12174221" cy="1218895"/>
          </a:xfrm>
          <a:prstGeom prst="rect">
            <a:avLst/>
          </a:prstGeom>
          <a:solidFill>
            <a:srgbClr val="004f98"/>
          </a:solidFill>
        </p:spPr>
      </p:sp>
      <p:sp>
        <p:nvSpPr>
          <p:cNvPr id="8" name="Object 7"/>
          <p:cNvSpPr/>
          <p:nvPr/>
        </p:nvSpPr>
        <p:spPr>
          <a:xfrm>
            <a:off x="333292" y="266634"/>
            <a:ext cx="12698699" cy="68562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5400"/>
              </a:lnSpc>
              <a:buNone/>
            </a:pPr>
            <a:r>
              <a:rPr lang="en-US" sz="4500" spc="0" kern="0" dirty="0" smtClean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Limitations and Next Steps</a:t>
            </a:r>
            <a:endParaRPr lang="en-US" dirty="0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2022-11-18T14:26:54.876Z</dcterms:created>
  <dcterms:modified xsi:type="dcterms:W3CDTF">2022-11-18T14:26:54.876Z</dcterms:modified>
</cp:coreProperties>
</file>